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3" r:id="rId2"/>
    <p:sldId id="264" r:id="rId3"/>
    <p:sldId id="284" r:id="rId4"/>
    <p:sldId id="297" r:id="rId5"/>
    <p:sldId id="285" r:id="rId6"/>
    <p:sldId id="290" r:id="rId7"/>
    <p:sldId id="298" r:id="rId8"/>
    <p:sldId id="286" r:id="rId9"/>
    <p:sldId id="288" r:id="rId10"/>
    <p:sldId id="299" r:id="rId11"/>
    <p:sldId id="301" r:id="rId12"/>
    <p:sldId id="303" r:id="rId13"/>
    <p:sldId id="304" r:id="rId14"/>
    <p:sldId id="307" r:id="rId15"/>
    <p:sldId id="312" r:id="rId16"/>
    <p:sldId id="308" r:id="rId17"/>
    <p:sldId id="313" r:id="rId18"/>
    <p:sldId id="314" r:id="rId19"/>
    <p:sldId id="287" r:id="rId20"/>
    <p:sldId id="271" r:id="rId21"/>
    <p:sldId id="296" r:id="rId22"/>
  </p:sldIdLst>
  <p:sldSz cx="12192000" cy="6858000"/>
  <p:notesSz cx="6858000" cy="9144000"/>
  <p:embeddedFontLst>
    <p:embeddedFont>
      <p:font typeface="思源黑体 CN Regular" panose="02010600030101010101" charset="-122"/>
      <p:regular r:id="rId25"/>
    </p:embeddedFont>
    <p:embeddedFont>
      <p:font typeface="思源宋体 CN Heavy" panose="02010600030101010101" charset="-122"/>
      <p:bold r:id="rId26"/>
    </p:embeddedFont>
    <p:embeddedFont>
      <p:font typeface="演示秋鸿楷" panose="02010600030101010101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  <p15:guide id="7" orient="horz" pos="28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E70"/>
    <a:srgbClr val="AED7D9"/>
    <a:srgbClr val="182F7B"/>
    <a:srgbClr val="F8C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276"/>
      </p:cViewPr>
      <p:guideLst>
        <p:guide orient="horz" pos="2183"/>
        <p:guide pos="3840"/>
        <p:guide pos="551"/>
        <p:guide pos="7129"/>
        <p:guide orient="horz" pos="436"/>
        <p:guide orient="horz" pos="3861"/>
        <p:guide orient="horz"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</a:rPr>
              <a:t>2023/12/2</a:t>
            </a:fld>
            <a:endParaRPr lang="zh-CN" altLang="en-US">
              <a:latin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</a:rPr>
              <a:t>‹#›</a:t>
            </a:fld>
            <a:endParaRPr lang="zh-CN" altLang="en-US">
              <a:latin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2D6B27E7-A443-4218-A557-682E5A535498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8924ED82-9D89-48A8-A313-0D08937F1B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2023/12/2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Regular" panose="020B0500000000000000" charset="-122"/>
          <a:ea typeface="思源黑体 CN Regular" panose="020B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3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5.pn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2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3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5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5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5.pn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31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video" Target="../media/media1.mp4"/><Relationship Id="rId7" Type="http://schemas.microsoft.com/office/2007/relationships/hdphoto" Target="../media/hdphoto2.wdp"/><Relationship Id="rId2" Type="http://schemas.microsoft.com/office/2007/relationships/media" Target="../media/media1.mp4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0.xml"/><Relationship Id="rId7" Type="http://schemas.openxmlformats.org/officeDocument/2006/relationships/image" Target="../media/image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295630" y="999356"/>
            <a:ext cx="7600741" cy="2940460"/>
            <a:chOff x="2295630" y="1185333"/>
            <a:chExt cx="7600741" cy="2940460"/>
          </a:xfrm>
        </p:grpSpPr>
        <p:sp>
          <p:nvSpPr>
            <p:cNvPr id="9" name="文本框 8"/>
            <p:cNvSpPr txBox="1"/>
            <p:nvPr/>
          </p:nvSpPr>
          <p:spPr>
            <a:xfrm>
              <a:off x="2879587" y="1185333"/>
              <a:ext cx="643282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r>
                <a:rPr lang="en-US" altLang="zh-CN" sz="9600" dirty="0">
                  <a:solidFill>
                    <a:srgbClr val="0F5E70"/>
                  </a:solidFill>
                  <a:effectLst/>
                </a:rPr>
                <a:t>EmoSphere</a:t>
              </a:r>
              <a:endParaRPr lang="zh-CN" altLang="en-US" sz="9600" dirty="0">
                <a:solidFill>
                  <a:srgbClr val="0F5E70"/>
                </a:solidFill>
                <a:effectLst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95630" y="2566592"/>
              <a:ext cx="7600741" cy="1559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4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r>
                <a:rPr lang="en-US" altLang="zh-CN" sz="9600" b="1" dirty="0">
                  <a:solidFill>
                    <a:srgbClr val="0F5E70"/>
                  </a:solidFill>
                  <a:effectLst/>
                </a:rPr>
                <a:t>Beta</a:t>
              </a:r>
              <a:r>
                <a:rPr lang="zh-CN" altLang="en-US" sz="9600" b="1" dirty="0">
                  <a:solidFill>
                    <a:srgbClr val="0F5E70"/>
                  </a:solidFill>
                  <a:effectLst/>
                </a:rPr>
                <a:t>冲刺答辩</a:t>
              </a:r>
            </a:p>
          </p:txBody>
        </p:sp>
      </p:grp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233002" y="4287181"/>
            <a:ext cx="5333395" cy="1334706"/>
            <a:chOff x="5349237" y="4736624"/>
            <a:chExt cx="5333395" cy="1334706"/>
          </a:xfrm>
        </p:grpSpPr>
        <p:sp>
          <p:nvSpPr>
            <p:cNvPr id="21" name="文本框 20"/>
            <p:cNvSpPr txBox="1"/>
            <p:nvPr/>
          </p:nvSpPr>
          <p:spPr>
            <a:xfrm>
              <a:off x="5349237" y="4781425"/>
              <a:ext cx="5333395" cy="1289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F5E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团队名称：一一一 </a:t>
              </a:r>
              <a:endParaRPr lang="en-US" altLang="zh-CN" b="1" dirty="0">
                <a:solidFill>
                  <a:srgbClr val="0F5E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F5E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团队成员：陈智鑫、吴恩民、刁冉基、肖宇龙、</a:t>
              </a: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F5E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周婧洋、潘苏婕、林堂钦、董婕、陈若琳、郑择杭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5414072" y="4736624"/>
              <a:ext cx="5095240" cy="9525"/>
            </a:xfrm>
            <a:prstGeom prst="line">
              <a:avLst/>
            </a:prstGeom>
            <a:ln w="28575" cmpd="sng">
              <a:solidFill>
                <a:srgbClr val="0F5E7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个人信息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54221" y="5790818"/>
            <a:ext cx="465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用户可以设置自己的个人详细信息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如昵称、性别、生日、常住地等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91693" y="5799191"/>
            <a:ext cx="46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B9C2EF8-8576-E9F1-2B76-82471B059E88}"/>
              </a:ext>
            </a:extLst>
          </p:cNvPr>
          <p:cNvSpPr txBox="1"/>
          <p:nvPr/>
        </p:nvSpPr>
        <p:spPr>
          <a:xfrm>
            <a:off x="1247439" y="5790818"/>
            <a:ext cx="4423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介绍个人信息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点击相应模块可直接跳转到相应界面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ECBE8D-E4E6-3F51-D35F-62BB89709DD3}"/>
              </a:ext>
            </a:extLst>
          </p:cNvPr>
          <p:cNvSpPr txBox="1"/>
          <p:nvPr/>
        </p:nvSpPr>
        <p:spPr>
          <a:xfrm>
            <a:off x="8433464" y="6100225"/>
            <a:ext cx="3584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B2258-8FD9-5487-DAE9-14472BF828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55" y="1264859"/>
            <a:ext cx="1964250" cy="43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E3B5F8-84F3-62B5-521F-F86D5BA6D4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38" y="1264859"/>
            <a:ext cx="1964250" cy="43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7C0833-BE82-0FA2-6A73-2528E8BD0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3" y="1264859"/>
            <a:ext cx="1964250" cy="43200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AC87868-70DC-0B81-D0BE-C3479098528F}"/>
              </a:ext>
            </a:extLst>
          </p:cNvPr>
          <p:cNvCxnSpPr/>
          <p:nvPr/>
        </p:nvCxnSpPr>
        <p:spPr>
          <a:xfrm>
            <a:off x="4263928" y="3424399"/>
            <a:ext cx="836622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6EB9E34-8014-60E4-B7E5-718EC9223C65}"/>
              </a:ext>
            </a:extLst>
          </p:cNvPr>
          <p:cNvCxnSpPr/>
          <p:nvPr/>
        </p:nvCxnSpPr>
        <p:spPr>
          <a:xfrm>
            <a:off x="7035788" y="3445198"/>
            <a:ext cx="836622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软件介绍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76610" y="5762410"/>
            <a:ext cx="388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简要介绍软件的主要功能和特点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让用户快速了解软件能做什么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ECBE8D-E4E6-3F51-D35F-62BB89709DD3}"/>
              </a:ext>
            </a:extLst>
          </p:cNvPr>
          <p:cNvSpPr txBox="1"/>
          <p:nvPr/>
        </p:nvSpPr>
        <p:spPr>
          <a:xfrm>
            <a:off x="7124049" y="5756096"/>
            <a:ext cx="384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引导用户提供关于软件的评价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帮助开发者了解用户体验和需求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6460A14-7E70-3851-E9D7-22D20244818B}"/>
              </a:ext>
            </a:extLst>
          </p:cNvPr>
          <p:cNvSpPr txBox="1"/>
          <p:nvPr/>
        </p:nvSpPr>
        <p:spPr>
          <a:xfrm>
            <a:off x="8027176" y="5942688"/>
            <a:ext cx="46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</a:t>
            </a:r>
            <a:endParaRPr lang="zh-CN" altLang="en-US" sz="14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317F12-412B-D1C2-093D-CD82E47746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084" y="1304582"/>
            <a:ext cx="1964250" cy="43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F757CE-798E-64E5-ED84-CED143536D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81" y="1298878"/>
            <a:ext cx="1964250" cy="43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3F9FAC-29B0-47F1-6807-0271B6A0BC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88" y="1304582"/>
            <a:ext cx="1964250" cy="43200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DBBCE4D-BC19-BB5E-6F45-BFC5CDD8A696}"/>
              </a:ext>
            </a:extLst>
          </p:cNvPr>
          <p:cNvCxnSpPr>
            <a:cxnSpLocks/>
          </p:cNvCxnSpPr>
          <p:nvPr/>
        </p:nvCxnSpPr>
        <p:spPr>
          <a:xfrm flipH="1">
            <a:off x="4131938" y="3445933"/>
            <a:ext cx="891146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753313-A5F5-5D63-4A75-8419403A6438}"/>
              </a:ext>
            </a:extLst>
          </p:cNvPr>
          <p:cNvCxnSpPr>
            <a:cxnSpLocks/>
          </p:cNvCxnSpPr>
          <p:nvPr/>
        </p:nvCxnSpPr>
        <p:spPr>
          <a:xfrm>
            <a:off x="7005256" y="3429000"/>
            <a:ext cx="898625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情绪记录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2335" y="1651376"/>
            <a:ext cx="2284836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用户可以进行情绪选择，提供多种表情和事件记录的图标，让用户选择或标记情绪状态</a:t>
            </a:r>
            <a:endParaRPr lang="en-US" altLang="zh-CN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此外，用户可以添加文字记录心情，也可以从本地上传图片进行记录。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45DA4-A274-39F6-5DF0-E022874F8C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75" y="1386827"/>
            <a:ext cx="196425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E286B2-DE5D-5F2D-56D4-815543A4C7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6" y="1386827"/>
            <a:ext cx="1964250" cy="43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114DE1-5EF0-09CF-28B3-4F0D1E2C9E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64" y="1386827"/>
            <a:ext cx="1964250" cy="43200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D021266-3F8C-5838-DB8B-C68B1273288B}"/>
              </a:ext>
            </a:extLst>
          </p:cNvPr>
          <p:cNvSpPr txBox="1"/>
          <p:nvPr/>
        </p:nvSpPr>
        <p:spPr>
          <a:xfrm>
            <a:off x="9941000" y="2680077"/>
            <a:ext cx="2356354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将过去的情绪记录按时间顺序列，允许用户快速浏览情绪的历史记录。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E81BD5-438D-A38F-9283-D51E757E0DAF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 flipV="1">
            <a:off x="3403600" y="3546827"/>
            <a:ext cx="1710275" cy="133844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5AA21DF-DDB3-02B6-60CC-772A04D78BA0}"/>
              </a:ext>
            </a:extLst>
          </p:cNvPr>
          <p:cNvSpPr/>
          <p:nvPr/>
        </p:nvSpPr>
        <p:spPr>
          <a:xfrm>
            <a:off x="2937933" y="4715933"/>
            <a:ext cx="465667" cy="338667"/>
          </a:xfrm>
          <a:prstGeom prst="rect">
            <a:avLst/>
          </a:prstGeom>
          <a:noFill/>
          <a:ln w="38100">
            <a:solidFill>
              <a:srgbClr val="0F5E7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4D4D8A8-5999-D86A-062A-8C2458E45ACD}"/>
              </a:ext>
            </a:extLst>
          </p:cNvPr>
          <p:cNvCxnSpPr>
            <a:cxnSpLocks/>
          </p:cNvCxnSpPr>
          <p:nvPr/>
        </p:nvCxnSpPr>
        <p:spPr>
          <a:xfrm>
            <a:off x="7078125" y="3546827"/>
            <a:ext cx="898625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5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音乐播放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11661" y="2850811"/>
            <a:ext cx="3268963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点击播放按钮播放当前歌曲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进度条随着播放而滑动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5202" y="5936007"/>
            <a:ext cx="46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6179D2-21FF-FAF8-1B7C-7C53D01BF4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60" y="1165255"/>
            <a:ext cx="229162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放松模块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50096" y="1907536"/>
            <a:ext cx="2634136" cy="365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放松界面提供了四种放松方式供选择，分别是呼吸式放松法、渐进式放松法、正念冥想与蝴蝶拥抱。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对比前一版本的放松模块，我们改进了界面样式，使其风格与其他界面更加统一。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021266-3F8C-5838-DB8B-C68B1273288B}"/>
              </a:ext>
            </a:extLst>
          </p:cNvPr>
          <p:cNvSpPr txBox="1"/>
          <p:nvPr/>
        </p:nvSpPr>
        <p:spPr>
          <a:xfrm>
            <a:off x="8657398" y="2307645"/>
            <a:ext cx="2788003" cy="285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点击任意放松方式，会弹出相应的文字介绍，再点击进行可以开始放松计时，再点击完成即可结束计时。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在右上角点击即可进入放松历史记录。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F6812-664A-E6CA-46BF-ECBCF096FA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34" y="1574800"/>
            <a:ext cx="1964250" cy="432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16BAD6-608E-4697-42D0-5D67A7F550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17" y="1574800"/>
            <a:ext cx="1964250" cy="43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60D9251-0B22-1C61-811B-1775A30CCA28}"/>
              </a:ext>
            </a:extLst>
          </p:cNvPr>
          <p:cNvSpPr/>
          <p:nvPr/>
        </p:nvSpPr>
        <p:spPr>
          <a:xfrm>
            <a:off x="5173133" y="1845733"/>
            <a:ext cx="414867" cy="330200"/>
          </a:xfrm>
          <a:prstGeom prst="rect">
            <a:avLst/>
          </a:prstGeom>
          <a:noFill/>
          <a:ln w="38100">
            <a:solidFill>
              <a:srgbClr val="0F5E7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FF78C06-701A-11C1-148E-7861DBB889F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5588000" y="2010833"/>
            <a:ext cx="929617" cy="1723967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7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46105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-AI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聊天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6323" y="2717426"/>
            <a:ext cx="2542476" cy="142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用户可以和</a:t>
            </a:r>
            <a:r>
              <a:rPr lang="en-US" altLang="zh-CN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AI</a:t>
            </a: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聊天，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还可通过右上角图标跳转至心理测试。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C0E349-67B1-F324-3FA7-A683ACA483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24" y="1216621"/>
            <a:ext cx="2291625" cy="50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7DEE33-7822-EEE5-FE21-9ED5CBD0D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62" y="1165255"/>
            <a:ext cx="2291625" cy="504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D2BD58-70A2-9F99-FBF8-F8E8863FF668}"/>
              </a:ext>
            </a:extLst>
          </p:cNvPr>
          <p:cNvSpPr/>
          <p:nvPr/>
        </p:nvSpPr>
        <p:spPr>
          <a:xfrm>
            <a:off x="4840656" y="1438459"/>
            <a:ext cx="634440" cy="330200"/>
          </a:xfrm>
          <a:prstGeom prst="rect">
            <a:avLst/>
          </a:prstGeom>
          <a:noFill/>
          <a:ln w="38100">
            <a:solidFill>
              <a:srgbClr val="0F5E7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BBFB2B1-FCCA-1586-7D5B-3272FCCFFB10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5475096" y="1603559"/>
            <a:ext cx="1138866" cy="2081696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9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心理测试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6401" y="5810907"/>
            <a:ext cx="3067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点击开始测试即可跳转到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问卷测试页面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021266-3F8C-5838-DB8B-C68B1273288B}"/>
              </a:ext>
            </a:extLst>
          </p:cNvPr>
          <p:cNvSpPr txBox="1"/>
          <p:nvPr/>
        </p:nvSpPr>
        <p:spPr>
          <a:xfrm>
            <a:off x="4002831" y="5657019"/>
            <a:ext cx="393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用户回答心理测试问卷的问题，</a:t>
            </a:r>
            <a:endParaRPr lang="en-US" altLang="zh-CN" sz="20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在第一版的基础上我们添加了答题卡功能，便于用户修改与查看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8ECBE8D-E4E6-3F51-D35F-62BB89709DD3}"/>
              </a:ext>
            </a:extLst>
          </p:cNvPr>
          <p:cNvSpPr txBox="1"/>
          <p:nvPr/>
        </p:nvSpPr>
        <p:spPr>
          <a:xfrm>
            <a:off x="8208847" y="5810907"/>
            <a:ext cx="3399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根据用户心理测试问题的回答，生成用户心理测试报告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40F1F1-AEDE-7919-7C31-6BEE8C8722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4" y="1284919"/>
            <a:ext cx="1964250" cy="432000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A66BC71-664D-A39A-60B0-8581EE21E7B0}"/>
              </a:ext>
            </a:extLst>
          </p:cNvPr>
          <p:cNvGrpSpPr/>
          <p:nvPr/>
        </p:nvGrpSpPr>
        <p:grpSpPr>
          <a:xfrm>
            <a:off x="3866216" y="1267426"/>
            <a:ext cx="4068140" cy="4322599"/>
            <a:chOff x="3891836" y="1318074"/>
            <a:chExt cx="4068140" cy="432259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E2ED4F9-B5D0-68B3-4264-1DEED1CE5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836" y="1320673"/>
              <a:ext cx="1964250" cy="432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27553B0-5286-DDFA-C7B8-3A6F862BC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726" y="1318074"/>
              <a:ext cx="1964250" cy="4320000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FA4CAD5-4CC5-463D-3910-483EB50243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23" y="1270025"/>
            <a:ext cx="196425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6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社区分享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3040175"/>
            <a:ext cx="2284836" cy="77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用户可通过发布界面发布社区动态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021266-3F8C-5838-DB8B-C68B1273288B}"/>
              </a:ext>
            </a:extLst>
          </p:cNvPr>
          <p:cNvSpPr txBox="1"/>
          <p:nvPr/>
        </p:nvSpPr>
        <p:spPr>
          <a:xfrm>
            <a:off x="9939219" y="2992144"/>
            <a:ext cx="2356354" cy="113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用户可以在个人主页看到自己的历史社区发帖内容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4D4D8A8-5999-D86A-062A-8C2458E45ACD}"/>
              </a:ext>
            </a:extLst>
          </p:cNvPr>
          <p:cNvCxnSpPr>
            <a:cxnSpLocks/>
          </p:cNvCxnSpPr>
          <p:nvPr/>
        </p:nvCxnSpPr>
        <p:spPr>
          <a:xfrm>
            <a:off x="7078125" y="3546827"/>
            <a:ext cx="898625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3A9092E-3A57-83F4-5C4F-F5488B510E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81" y="1401018"/>
            <a:ext cx="1964250" cy="43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C6A94F-5A10-A29E-B76C-D8AC7ABB3E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75" y="1401018"/>
            <a:ext cx="1964250" cy="43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C065DD-560B-9BD2-25BC-56E012596C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969" y="1401018"/>
            <a:ext cx="1964250" cy="4320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5AA21DF-DDB3-02B6-60CC-772A04D78BA0}"/>
              </a:ext>
            </a:extLst>
          </p:cNvPr>
          <p:cNvSpPr/>
          <p:nvPr/>
        </p:nvSpPr>
        <p:spPr>
          <a:xfrm>
            <a:off x="3678768" y="1651376"/>
            <a:ext cx="538264" cy="338667"/>
          </a:xfrm>
          <a:prstGeom prst="rect">
            <a:avLst/>
          </a:prstGeom>
          <a:noFill/>
          <a:ln w="38100">
            <a:solidFill>
              <a:srgbClr val="0F5E7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4E81BD5-438D-A38F-9283-D51E757E0DAF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4217032" y="1820710"/>
            <a:ext cx="896843" cy="1740308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8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65795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总功能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5202" y="5936007"/>
            <a:ext cx="46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pic>
        <p:nvPicPr>
          <p:cNvPr id="2" name="1ED0353C577CCC3F541C511F938F3A65">
            <a:hlinkClick r:id="" action="ppaction://media"/>
            <a:extLst>
              <a:ext uri="{FF2B5EF4-FFF2-40B4-BE49-F238E27FC236}">
                <a16:creationId xmlns:a16="http://schemas.microsoft.com/office/drawing/2014/main" id="{9AE4BA60-BBF2-231F-F9BA-0138761C199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67600" y="642035"/>
            <a:ext cx="2656800" cy="5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2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06824" y="1432918"/>
            <a:ext cx="297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0F5E70"/>
                </a:solidFill>
                <a:effectLst/>
              </a:rPr>
              <a:t>04</a:t>
            </a:r>
            <a:endParaRPr lang="zh-CN" altLang="en-US" sz="6000" dirty="0">
              <a:solidFill>
                <a:srgbClr val="0F5E70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52694" y="2361437"/>
            <a:ext cx="6686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en-US" altLang="zh-CN" sz="7200" spc="-1000" dirty="0">
                <a:solidFill>
                  <a:srgbClr val="0F5E70"/>
                </a:solidFill>
                <a:effectLst/>
              </a:rPr>
              <a:t>Beta</a:t>
            </a:r>
            <a:r>
              <a:rPr lang="zh-CN" altLang="en-US" sz="7200" spc="-1000" dirty="0">
                <a:solidFill>
                  <a:srgbClr val="0F5E70"/>
                </a:solidFill>
                <a:effectLst/>
              </a:rPr>
              <a:t>总结体会</a:t>
            </a:r>
          </a:p>
        </p:txBody>
      </p: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sp>
        <p:nvSpPr>
          <p:cNvPr id="22" name="文本框 2"/>
          <p:cNvSpPr txBox="1"/>
          <p:nvPr>
            <p:custDataLst>
              <p:tags r:id="rId1"/>
            </p:custDataLst>
          </p:nvPr>
        </p:nvSpPr>
        <p:spPr>
          <a:xfrm>
            <a:off x="3632417" y="3726746"/>
            <a:ext cx="4927166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dist">
              <a:lnSpc>
                <a:spcPct val="100000"/>
              </a:lnSpc>
              <a:defRPr/>
            </a:pPr>
            <a:r>
              <a:rPr lang="en-US" altLang="zh-CN" sz="16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Feelings and experiences</a:t>
            </a:r>
          </a:p>
        </p:txBody>
      </p:sp>
    </p:spTree>
    <p:extLst>
      <p:ext uri="{BB962C8B-B14F-4D97-AF65-F5344CB8AC3E}">
        <p14:creationId xmlns:p14="http://schemas.microsoft.com/office/powerpoint/2010/main" val="234952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7225" y="414000"/>
            <a:ext cx="8395369" cy="3135669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966879" y="471067"/>
            <a:ext cx="13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zh-CN" altLang="en-US" sz="9600" dirty="0">
                <a:solidFill>
                  <a:srgbClr val="0F5E70"/>
                </a:solidFill>
                <a:effectLst/>
              </a:rPr>
              <a:t>目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720632" y="825756"/>
            <a:ext cx="1368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12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zh-CN" altLang="en-US" sz="9600" dirty="0">
                <a:solidFill>
                  <a:srgbClr val="0F5E70"/>
                </a:solidFill>
                <a:effectLst/>
              </a:rPr>
              <a:t>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719918" y="1872196"/>
            <a:ext cx="1261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CONTENTS</a:t>
            </a:r>
            <a:endParaRPr lang="zh-CN" altLang="en-US" sz="140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sp>
        <p:nvSpPr>
          <p:cNvPr id="49" name="缺角矩形 48"/>
          <p:cNvSpPr/>
          <p:nvPr/>
        </p:nvSpPr>
        <p:spPr>
          <a:xfrm rot="10800000">
            <a:off x="874712" y="2540804"/>
            <a:ext cx="2523005" cy="3307974"/>
          </a:xfrm>
          <a:prstGeom prst="plaque">
            <a:avLst>
              <a:gd name="adj" fmla="val 5928"/>
            </a:avLst>
          </a:prstGeom>
          <a:solidFill>
            <a:schemeClr val="bg1">
              <a:alpha val="85000"/>
            </a:schemeClr>
          </a:solidFill>
          <a:ln w="19050">
            <a:solidFill>
              <a:srgbClr val="AE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387378"/>
              </a:solidFill>
            </a:endParaRPr>
          </a:p>
        </p:txBody>
      </p:sp>
      <p:sp>
        <p:nvSpPr>
          <p:cNvPr id="51" name="文本框 2"/>
          <p:cNvSpPr txBox="1"/>
          <p:nvPr>
            <p:custDataLst>
              <p:tags r:id="rId1"/>
            </p:custDataLst>
          </p:nvPr>
        </p:nvSpPr>
        <p:spPr>
          <a:xfrm>
            <a:off x="1234043" y="4031585"/>
            <a:ext cx="1842815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小组</a:t>
            </a:r>
            <a:endParaRPr lang="en-US" altLang="zh-CN" sz="3200" b="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成员分工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8AF895-FD45-472E-D1A1-21DEEFF2E97B}"/>
              </a:ext>
            </a:extLst>
          </p:cNvPr>
          <p:cNvGrpSpPr/>
          <p:nvPr/>
        </p:nvGrpSpPr>
        <p:grpSpPr>
          <a:xfrm>
            <a:off x="1817388" y="3195484"/>
            <a:ext cx="660714" cy="660712"/>
            <a:chOff x="1817388" y="2992284"/>
            <a:chExt cx="660714" cy="660712"/>
          </a:xfrm>
        </p:grpSpPr>
        <p:sp>
          <p:nvSpPr>
            <p:cNvPr id="50" name="椭圆 49"/>
            <p:cNvSpPr/>
            <p:nvPr/>
          </p:nvSpPr>
          <p:spPr>
            <a:xfrm>
              <a:off x="1817388" y="2992284"/>
              <a:ext cx="660714" cy="660712"/>
            </a:xfrm>
            <a:prstGeom prst="ellipse">
              <a:avLst/>
            </a:prstGeom>
            <a:solidFill>
              <a:srgbClr val="0F5E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文本框 2"/>
            <p:cNvSpPr txBox="1"/>
            <p:nvPr>
              <p:custDataLst>
                <p:tags r:id="rId8"/>
              </p:custDataLst>
            </p:nvPr>
          </p:nvSpPr>
          <p:spPr>
            <a:xfrm>
              <a:off x="1867063" y="3122584"/>
              <a:ext cx="56136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pPr lvl="0" algn="ctr">
                <a:lnSpc>
                  <a:spcPct val="100000"/>
                </a:lnSpc>
                <a:defRPr/>
              </a:pPr>
              <a:r>
                <a:rPr lang="en-US" altLang="zh-CN" sz="2000" b="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+mn-ea"/>
                  <a:sym typeface="+mn-lt"/>
                </a:rPr>
                <a:t>01</a:t>
              </a:r>
              <a:endParaRPr lang="zh-CN" altLang="en-US" sz="2000" b="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endParaRPr>
            </a:p>
          </p:txBody>
        </p:sp>
      </p:grpSp>
      <p:sp>
        <p:nvSpPr>
          <p:cNvPr id="54" name="缺角矩形 53"/>
          <p:cNvSpPr/>
          <p:nvPr/>
        </p:nvSpPr>
        <p:spPr>
          <a:xfrm rot="10800000">
            <a:off x="3525910" y="2540804"/>
            <a:ext cx="2523005" cy="3307974"/>
          </a:xfrm>
          <a:prstGeom prst="plaque">
            <a:avLst>
              <a:gd name="adj" fmla="val 5928"/>
            </a:avLst>
          </a:prstGeom>
          <a:solidFill>
            <a:schemeClr val="bg1">
              <a:alpha val="85000"/>
            </a:schemeClr>
          </a:solidFill>
          <a:ln w="19050">
            <a:solidFill>
              <a:srgbClr val="AE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387378"/>
              </a:solidFill>
            </a:endParaRPr>
          </a:p>
        </p:txBody>
      </p:sp>
      <p:sp>
        <p:nvSpPr>
          <p:cNvPr id="56" name="文本框 2"/>
          <p:cNvSpPr txBox="1"/>
          <p:nvPr>
            <p:custDataLst>
              <p:tags r:id="rId2"/>
            </p:custDataLst>
          </p:nvPr>
        </p:nvSpPr>
        <p:spPr>
          <a:xfrm>
            <a:off x="3885241" y="4031585"/>
            <a:ext cx="1842815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任务</a:t>
            </a:r>
            <a:endParaRPr lang="en-US" altLang="zh-CN" sz="3200" b="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完成情况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ADB785-7B18-33C9-5A45-D0C8A7A2ECE9}"/>
              </a:ext>
            </a:extLst>
          </p:cNvPr>
          <p:cNvGrpSpPr/>
          <p:nvPr/>
        </p:nvGrpSpPr>
        <p:grpSpPr>
          <a:xfrm>
            <a:off x="4468586" y="3195484"/>
            <a:ext cx="660714" cy="660712"/>
            <a:chOff x="4468586" y="2992284"/>
            <a:chExt cx="660714" cy="660712"/>
          </a:xfrm>
        </p:grpSpPr>
        <p:sp>
          <p:nvSpPr>
            <p:cNvPr id="55" name="椭圆 54"/>
            <p:cNvSpPr/>
            <p:nvPr/>
          </p:nvSpPr>
          <p:spPr>
            <a:xfrm>
              <a:off x="4468586" y="2992284"/>
              <a:ext cx="660714" cy="660712"/>
            </a:xfrm>
            <a:prstGeom prst="ellipse">
              <a:avLst/>
            </a:prstGeom>
            <a:solidFill>
              <a:srgbClr val="0F5E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文本框 2"/>
            <p:cNvSpPr txBox="1"/>
            <p:nvPr>
              <p:custDataLst>
                <p:tags r:id="rId7"/>
              </p:custDataLst>
            </p:nvPr>
          </p:nvSpPr>
          <p:spPr>
            <a:xfrm>
              <a:off x="4518261" y="3122584"/>
              <a:ext cx="56136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pPr lvl="0" algn="ctr">
                <a:lnSpc>
                  <a:spcPct val="100000"/>
                </a:lnSpc>
                <a:defRPr/>
              </a:pPr>
              <a:r>
                <a:rPr lang="en-US" altLang="zh-CN" sz="2000" b="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+mn-ea"/>
                  <a:sym typeface="+mn-lt"/>
                </a:rPr>
                <a:t>02</a:t>
              </a:r>
              <a:endParaRPr lang="zh-CN" altLang="en-US" sz="2000" b="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endParaRPr>
            </a:p>
          </p:txBody>
        </p:sp>
      </p:grpSp>
      <p:sp>
        <p:nvSpPr>
          <p:cNvPr id="59" name="缺角矩形 58"/>
          <p:cNvSpPr/>
          <p:nvPr/>
        </p:nvSpPr>
        <p:spPr>
          <a:xfrm rot="10800000">
            <a:off x="6177107" y="2540804"/>
            <a:ext cx="2523005" cy="3307974"/>
          </a:xfrm>
          <a:prstGeom prst="plaque">
            <a:avLst>
              <a:gd name="adj" fmla="val 5928"/>
            </a:avLst>
          </a:prstGeom>
          <a:solidFill>
            <a:schemeClr val="bg1">
              <a:alpha val="85000"/>
            </a:schemeClr>
          </a:solidFill>
          <a:ln w="19050">
            <a:solidFill>
              <a:srgbClr val="AE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387378"/>
              </a:solidFill>
            </a:endParaRPr>
          </a:p>
        </p:txBody>
      </p:sp>
      <p:sp>
        <p:nvSpPr>
          <p:cNvPr id="61" name="文本框 2"/>
          <p:cNvSpPr txBox="1"/>
          <p:nvPr>
            <p:custDataLst>
              <p:tags r:id="rId3"/>
            </p:custDataLst>
          </p:nvPr>
        </p:nvSpPr>
        <p:spPr>
          <a:xfrm>
            <a:off x="6536438" y="4031585"/>
            <a:ext cx="1842815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项目</a:t>
            </a:r>
            <a:endParaRPr lang="en-US" altLang="zh-CN" sz="3200" b="0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成果展示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CC7A401-58DB-AD79-8155-F290FF05F730}"/>
              </a:ext>
            </a:extLst>
          </p:cNvPr>
          <p:cNvGrpSpPr/>
          <p:nvPr/>
        </p:nvGrpSpPr>
        <p:grpSpPr>
          <a:xfrm>
            <a:off x="7119783" y="3195484"/>
            <a:ext cx="660714" cy="660712"/>
            <a:chOff x="7119783" y="2992284"/>
            <a:chExt cx="660714" cy="660712"/>
          </a:xfrm>
        </p:grpSpPr>
        <p:sp>
          <p:nvSpPr>
            <p:cNvPr id="60" name="椭圆 59"/>
            <p:cNvSpPr/>
            <p:nvPr/>
          </p:nvSpPr>
          <p:spPr>
            <a:xfrm>
              <a:off x="7119783" y="2992284"/>
              <a:ext cx="660714" cy="660712"/>
            </a:xfrm>
            <a:prstGeom prst="ellipse">
              <a:avLst/>
            </a:prstGeom>
            <a:solidFill>
              <a:srgbClr val="0F5E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7169458" y="3122584"/>
              <a:ext cx="56136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pPr lvl="0" algn="ctr">
                <a:lnSpc>
                  <a:spcPct val="100000"/>
                </a:lnSpc>
                <a:defRPr/>
              </a:pPr>
              <a:r>
                <a:rPr lang="en-US" altLang="zh-CN" sz="2000" b="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+mn-ea"/>
                  <a:sym typeface="+mn-lt"/>
                </a:rPr>
                <a:t>03</a:t>
              </a:r>
              <a:endParaRPr lang="zh-CN" altLang="en-US" sz="2000" b="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endParaRPr>
            </a:p>
          </p:txBody>
        </p:sp>
      </p:grpSp>
      <p:sp>
        <p:nvSpPr>
          <p:cNvPr id="64" name="缺角矩形 63"/>
          <p:cNvSpPr/>
          <p:nvPr/>
        </p:nvSpPr>
        <p:spPr>
          <a:xfrm rot="10800000">
            <a:off x="8828305" y="2540804"/>
            <a:ext cx="2523005" cy="3307974"/>
          </a:xfrm>
          <a:prstGeom prst="plaque">
            <a:avLst>
              <a:gd name="adj" fmla="val 5928"/>
            </a:avLst>
          </a:prstGeom>
          <a:solidFill>
            <a:schemeClr val="bg1">
              <a:alpha val="85000"/>
            </a:schemeClr>
          </a:solidFill>
          <a:ln w="19050">
            <a:solidFill>
              <a:srgbClr val="AE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387378"/>
              </a:solidFill>
            </a:endParaRPr>
          </a:p>
        </p:txBody>
      </p:sp>
      <p:sp>
        <p:nvSpPr>
          <p:cNvPr id="66" name="文本框 2"/>
          <p:cNvSpPr txBox="1"/>
          <p:nvPr>
            <p:custDataLst>
              <p:tags r:id="rId4"/>
            </p:custDataLst>
          </p:nvPr>
        </p:nvSpPr>
        <p:spPr>
          <a:xfrm>
            <a:off x="9187636" y="4031585"/>
            <a:ext cx="1842815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ctr">
              <a:lnSpc>
                <a:spcPct val="100000"/>
              </a:lnSpc>
              <a:defRPr/>
            </a:pPr>
            <a:r>
              <a:rPr lang="en-US" altLang="zh-CN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Beta</a:t>
            </a:r>
          </a:p>
          <a:p>
            <a:pPr lvl="0" algn="ctr">
              <a:lnSpc>
                <a:spcPct val="100000"/>
              </a:lnSpc>
              <a:defRPr/>
            </a:pPr>
            <a:r>
              <a:rPr lang="zh-CN" altLang="en-US" sz="32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总结体会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CFA6E4-C35B-6AEB-DC15-047A7827B86A}"/>
              </a:ext>
            </a:extLst>
          </p:cNvPr>
          <p:cNvGrpSpPr/>
          <p:nvPr/>
        </p:nvGrpSpPr>
        <p:grpSpPr>
          <a:xfrm>
            <a:off x="9770981" y="3195484"/>
            <a:ext cx="660714" cy="660712"/>
            <a:chOff x="9770981" y="2992284"/>
            <a:chExt cx="660714" cy="660712"/>
          </a:xfrm>
        </p:grpSpPr>
        <p:sp>
          <p:nvSpPr>
            <p:cNvPr id="65" name="椭圆 64"/>
            <p:cNvSpPr/>
            <p:nvPr/>
          </p:nvSpPr>
          <p:spPr>
            <a:xfrm>
              <a:off x="9770981" y="2992284"/>
              <a:ext cx="660714" cy="660712"/>
            </a:xfrm>
            <a:prstGeom prst="ellipse">
              <a:avLst/>
            </a:prstGeom>
            <a:solidFill>
              <a:srgbClr val="0F5E7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9820656" y="3122584"/>
              <a:ext cx="561361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R="0" lvl="0" indent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5400" b="1" i="0" u="none" strike="noStrike" cap="none" spc="0" normalizeH="0" baseline="0">
                  <a:ln>
                    <a:noFill/>
                  </a:ln>
                  <a:gradFill>
                    <a:gsLst>
                      <a:gs pos="0">
                        <a:srgbClr val="CDA23D"/>
                      </a:gs>
                      <a:gs pos="55000">
                        <a:srgbClr val="E1B64A"/>
                      </a:gs>
                      <a:gs pos="100000">
                        <a:srgbClr val="F7E880">
                          <a:lumMod val="99000"/>
                        </a:srgbClr>
                      </a:gs>
                    </a:gsLst>
                    <a:lin ang="27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defRPr>
              </a:lvl1pPr>
            </a:lstStyle>
            <a:p>
              <a:pPr lvl="0" algn="ctr">
                <a:lnSpc>
                  <a:spcPct val="100000"/>
                </a:lnSpc>
                <a:defRPr/>
              </a:pPr>
              <a:r>
                <a:rPr lang="en-US" altLang="zh-CN" sz="2000" b="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+mn-ea"/>
                  <a:sym typeface="+mn-lt"/>
                </a:rPr>
                <a:t>04</a:t>
              </a:r>
              <a:endParaRPr lang="zh-CN" altLang="en-US" sz="2000" b="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3180726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团队心得体会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D59571-D7BA-5C2D-9B72-8D8AE6860A05}"/>
              </a:ext>
            </a:extLst>
          </p:cNvPr>
          <p:cNvGrpSpPr/>
          <p:nvPr/>
        </p:nvGrpSpPr>
        <p:grpSpPr>
          <a:xfrm>
            <a:off x="5753408" y="2299982"/>
            <a:ext cx="745067" cy="745067"/>
            <a:chOff x="5753408" y="2375299"/>
            <a:chExt cx="745067" cy="745067"/>
          </a:xfrm>
        </p:grpSpPr>
        <p:sp>
          <p:nvSpPr>
            <p:cNvPr id="9" name="椭圆 8"/>
            <p:cNvSpPr/>
            <p:nvPr/>
          </p:nvSpPr>
          <p:spPr>
            <a:xfrm>
              <a:off x="5753408" y="2375299"/>
              <a:ext cx="745067" cy="745067"/>
            </a:xfrm>
            <a:prstGeom prst="ellipse">
              <a:avLst/>
            </a:prstGeom>
            <a:solidFill>
              <a:srgbClr val="0F5E70"/>
            </a:solidFill>
            <a:ln w="19050">
              <a:solidFill>
                <a:srgbClr val="AED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78640" y="2534450"/>
              <a:ext cx="49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717164" y="1845526"/>
            <a:ext cx="4657958" cy="1653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</a:rPr>
              <a:t>在项目中学到了很多新的知识和技能，这些都是宝贵的学习机会。能够快速学习并应用新技术是一个持续成长的关键。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CF8D4F4-ED69-8E1E-89DF-9FFACD71EE7B}"/>
              </a:ext>
            </a:extLst>
          </p:cNvPr>
          <p:cNvGrpSpPr/>
          <p:nvPr/>
        </p:nvGrpSpPr>
        <p:grpSpPr>
          <a:xfrm>
            <a:off x="5723464" y="4398524"/>
            <a:ext cx="745067" cy="745067"/>
            <a:chOff x="5753408" y="3522350"/>
            <a:chExt cx="745067" cy="745067"/>
          </a:xfrm>
        </p:grpSpPr>
        <p:sp>
          <p:nvSpPr>
            <p:cNvPr id="14" name="椭圆 13"/>
            <p:cNvSpPr/>
            <p:nvPr/>
          </p:nvSpPr>
          <p:spPr>
            <a:xfrm>
              <a:off x="5753408" y="3522350"/>
              <a:ext cx="745067" cy="745067"/>
            </a:xfrm>
            <a:prstGeom prst="ellipse">
              <a:avLst/>
            </a:prstGeom>
            <a:solidFill>
              <a:srgbClr val="0F5E70"/>
            </a:solidFill>
            <a:ln w="19050">
              <a:solidFill>
                <a:srgbClr val="AED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78640" y="3681501"/>
              <a:ext cx="498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792854" y="3944068"/>
            <a:ext cx="4657958" cy="1653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200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</a:rPr>
              <a:t>第二阶段的冲刺让我们深刻体会到了团队合作的重要性。在这个阶段，我们组员之间的配合更加紧密，合作更加高效。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10" y="1771654"/>
            <a:ext cx="4838142" cy="4212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3417489" y="659458"/>
            <a:ext cx="5357022" cy="2092881"/>
            <a:chOff x="3356594" y="659458"/>
            <a:chExt cx="5357022" cy="2092881"/>
          </a:xfrm>
        </p:grpSpPr>
        <p:sp>
          <p:nvSpPr>
            <p:cNvPr id="9" name="文本框 8"/>
            <p:cNvSpPr txBox="1"/>
            <p:nvPr/>
          </p:nvSpPr>
          <p:spPr>
            <a:xfrm>
              <a:off x="3356594" y="758423"/>
              <a:ext cx="175528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2000" dirty="0">
                  <a:solidFill>
                    <a:srgbClr val="0F5E70"/>
                  </a:solidFill>
                  <a:effectLst/>
                </a:rPr>
                <a:t>汇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26651" y="873839"/>
              <a:ext cx="178482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1500" dirty="0">
                  <a:solidFill>
                    <a:srgbClr val="0F5E70"/>
                  </a:solidFill>
                  <a:effectLst/>
                </a:rPr>
                <a:t>报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775572" y="950783"/>
              <a:ext cx="1784823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0500" dirty="0">
                  <a:solidFill>
                    <a:srgbClr val="0F5E70"/>
                  </a:solidFill>
                  <a:effectLst/>
                </a:rPr>
                <a:t>完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928793" y="659458"/>
              <a:ext cx="1784823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3000" dirty="0">
                  <a:solidFill>
                    <a:srgbClr val="0F5E70"/>
                  </a:solidFill>
                  <a:effectLst/>
                </a:rPr>
                <a:t>毕</a:t>
              </a:r>
            </a:p>
          </p:txBody>
        </p:sp>
      </p:grp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8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174022" y="4543945"/>
            <a:ext cx="368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</a:rPr>
              <a:t>| THANK  YOU| </a:t>
            </a:r>
            <a:endParaRPr lang="zh-CN" altLang="en-US" sz="3600" b="1" dirty="0">
              <a:solidFill>
                <a:srgbClr val="0F5E70"/>
              </a:solidFill>
              <a:latin typeface="思源宋体 CN Heavy" panose="02020900000000000000" charset="-122"/>
              <a:ea typeface="思源宋体 CN Heavy" panose="02020900000000000000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74310" y="482706"/>
            <a:ext cx="1220043" cy="454932"/>
            <a:chOff x="3570973" y="-1016713"/>
            <a:chExt cx="1468378" cy="547531"/>
          </a:xfrm>
          <a:solidFill>
            <a:srgbClr val="0F5E70"/>
          </a:solidFill>
        </p:grpSpPr>
        <p:sp>
          <p:nvSpPr>
            <p:cNvPr id="24" name="椭圆 23"/>
            <p:cNvSpPr/>
            <p:nvPr/>
          </p:nvSpPr>
          <p:spPr>
            <a:xfrm>
              <a:off x="3570973" y="-1010653"/>
              <a:ext cx="529390" cy="529390"/>
            </a:xfrm>
            <a:prstGeom prst="ellipse">
              <a:avLst/>
            </a:prstGeom>
            <a:grpFill/>
            <a:ln>
              <a:solidFill>
                <a:srgbClr val="AED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387378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77091" y="-950732"/>
              <a:ext cx="442254" cy="481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4024139" y="-1010653"/>
              <a:ext cx="529390" cy="529390"/>
            </a:xfrm>
            <a:prstGeom prst="ellipse">
              <a:avLst/>
            </a:prstGeom>
            <a:grpFill/>
            <a:ln>
              <a:solidFill>
                <a:srgbClr val="AED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387378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030255" y="-950732"/>
              <a:ext cx="442254" cy="481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</a:t>
              </a:r>
            </a:p>
          </p:txBody>
        </p:sp>
        <p:sp>
          <p:nvSpPr>
            <p:cNvPr id="28" name="椭圆 27"/>
            <p:cNvSpPr/>
            <p:nvPr/>
          </p:nvSpPr>
          <p:spPr>
            <a:xfrm>
              <a:off x="4509961" y="-1016713"/>
              <a:ext cx="529390" cy="529390"/>
            </a:xfrm>
            <a:prstGeom prst="ellipse">
              <a:avLst/>
            </a:prstGeom>
            <a:grpFill/>
            <a:ln>
              <a:solidFill>
                <a:srgbClr val="AED7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387378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16078" y="-956792"/>
              <a:ext cx="442254" cy="481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</a:rPr>
                <a:t>一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85892" y="2053021"/>
            <a:ext cx="8271019" cy="2301875"/>
            <a:chOff x="2629875" y="2022635"/>
            <a:chExt cx="8271019" cy="2301875"/>
          </a:xfrm>
        </p:grpSpPr>
        <p:sp>
          <p:nvSpPr>
            <p:cNvPr id="3" name="文本框 2"/>
            <p:cNvSpPr txBox="1"/>
            <p:nvPr/>
          </p:nvSpPr>
          <p:spPr>
            <a:xfrm>
              <a:off x="8084097" y="2207060"/>
              <a:ext cx="146696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1000" dirty="0">
                  <a:solidFill>
                    <a:srgbClr val="0F5E70"/>
                  </a:solidFill>
                  <a:effectLst/>
                </a:rPr>
                <a:t>指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116071" y="2022635"/>
              <a:ext cx="178482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3200" dirty="0">
                  <a:solidFill>
                    <a:srgbClr val="0F5E70"/>
                  </a:solidFill>
                  <a:effectLst/>
                </a:rPr>
                <a:t>正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631708" y="2207060"/>
              <a:ext cx="1755286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2000" dirty="0">
                  <a:solidFill>
                    <a:srgbClr val="0F5E70"/>
                  </a:solidFill>
                  <a:effectLst/>
                </a:rPr>
                <a:t>老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660448" y="2426244"/>
              <a:ext cx="178482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0000" dirty="0">
                  <a:solidFill>
                    <a:srgbClr val="0F5E70"/>
                  </a:solidFill>
                  <a:effectLst/>
                </a:rPr>
                <a:t>师</a:t>
              </a:r>
            </a:p>
          </p:txBody>
        </p:sp>
        <p:sp>
          <p:nvSpPr>
            <p:cNvPr id="33" name="文本框 32"/>
            <p:cNvSpPr txBox="1"/>
            <p:nvPr>
              <p:custDataLst>
                <p:tags r:id="rId1"/>
              </p:custDataLst>
            </p:nvPr>
          </p:nvSpPr>
          <p:spPr>
            <a:xfrm>
              <a:off x="2629875" y="2426135"/>
              <a:ext cx="1466965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1000" dirty="0">
                  <a:solidFill>
                    <a:srgbClr val="0F5E70"/>
                  </a:solidFill>
                  <a:effectLst/>
                </a:rPr>
                <a:t>请</a:t>
              </a:r>
            </a:p>
          </p:txBody>
        </p:sp>
        <p:sp>
          <p:nvSpPr>
            <p:cNvPr id="34" name="文本框 33"/>
            <p:cNvSpPr txBox="1"/>
            <p:nvPr>
              <p:custDataLst>
                <p:tags r:id="rId2"/>
              </p:custDataLst>
            </p:nvPr>
          </p:nvSpPr>
          <p:spPr>
            <a:xfrm>
              <a:off x="5847419" y="2462965"/>
              <a:ext cx="1466965" cy="178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1000" dirty="0">
                  <a:solidFill>
                    <a:srgbClr val="0F5E70"/>
                  </a:solidFill>
                  <a:effectLst/>
                </a:rPr>
                <a:t>同</a:t>
              </a:r>
            </a:p>
          </p:txBody>
        </p:sp>
        <p:sp>
          <p:nvSpPr>
            <p:cNvPr id="35" name="文本框 34"/>
            <p:cNvSpPr txBox="1"/>
            <p:nvPr>
              <p:custDataLst>
                <p:tags r:id="rId3"/>
              </p:custDataLst>
            </p:nvPr>
          </p:nvSpPr>
          <p:spPr>
            <a:xfrm>
              <a:off x="6818005" y="2201705"/>
              <a:ext cx="1784823" cy="212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600" b="0" i="0" u="none" strike="noStrike" cap="none" spc="0" normalizeH="0" baseline="0">
                  <a:ln>
                    <a:noFill/>
                  </a:ln>
                  <a:blipFill>
                    <a:blip r:embed="rId7"/>
                    <a:stretch>
                      <a:fillRect/>
                    </a:stretch>
                  </a:blipFill>
                  <a:effectLst>
                    <a:outerShdw blurRad="50800" dist="76200" dir="2700000" algn="tl" rotWithShape="0">
                      <a:srgbClr val="FE391F">
                        <a:lumMod val="50000"/>
                        <a:alpha val="63000"/>
                      </a:srgbClr>
                    </a:outerShdw>
                  </a:effectLst>
                  <a:uLnTx/>
                  <a:uFillTx/>
                  <a:latin typeface="演示秋鸿楷" panose="00000500000000000000" pitchFamily="2" charset="-122"/>
                  <a:ea typeface="演示秋鸿楷" panose="00000500000000000000" pitchFamily="2" charset="-122"/>
                </a:defRPr>
              </a:lvl1pPr>
            </a:lstStyle>
            <a:p>
              <a:pPr algn="ctr"/>
              <a:r>
                <a:rPr lang="zh-CN" altLang="en-US" sz="13200" dirty="0">
                  <a:solidFill>
                    <a:srgbClr val="0F5E70"/>
                  </a:solidFill>
                  <a:effectLst/>
                </a:rPr>
                <a:t>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06824" y="1432918"/>
            <a:ext cx="297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0F5E70"/>
                </a:solidFill>
                <a:effectLst/>
              </a:rPr>
              <a:t>01</a:t>
            </a:r>
            <a:endParaRPr lang="zh-CN" altLang="en-US" sz="6000" dirty="0">
              <a:solidFill>
                <a:srgbClr val="0F5E70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56920" y="2361437"/>
            <a:ext cx="6278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zh-CN" altLang="en-US" sz="7200" spc="-1000" dirty="0">
                <a:solidFill>
                  <a:srgbClr val="0F5E70"/>
                </a:solidFill>
                <a:effectLst/>
              </a:rPr>
              <a:t>小组成员分工</a:t>
            </a:r>
          </a:p>
        </p:txBody>
      </p: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sp>
        <p:nvSpPr>
          <p:cNvPr id="22" name="文本框 2"/>
          <p:cNvSpPr txBox="1"/>
          <p:nvPr>
            <p:custDataLst>
              <p:tags r:id="rId1"/>
            </p:custDataLst>
          </p:nvPr>
        </p:nvSpPr>
        <p:spPr>
          <a:xfrm>
            <a:off x="3632417" y="3726746"/>
            <a:ext cx="4927166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dist">
              <a:lnSpc>
                <a:spcPct val="100000"/>
              </a:lnSpc>
              <a:defRPr/>
            </a:pPr>
            <a:r>
              <a:rPr lang="en-US" altLang="zh-CN" sz="16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Member division of labor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0" name="图片 9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3180726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具体分工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133097" y="3816939"/>
            <a:ext cx="2167813" cy="1887608"/>
          </a:xfrm>
          <a:prstGeom prst="rect">
            <a:avLst/>
          </a:prstGeom>
        </p:spPr>
      </p:pic>
      <p:pic>
        <p:nvPicPr>
          <p:cNvPr id="19" name="图片 18" descr="5be5edb57a2c6f4560ca3d63475abe8dac8e0b671d7a0b-c7dWrv"/>
          <p:cNvPicPr>
            <a:picLocks noGrp="1" noChangeAspect="1"/>
          </p:cNvPicPr>
          <p:nvPr isPhoto="1"/>
        </p:nvPicPr>
        <p:blipFill rotWithShape="1">
          <a:blip r:embed="rId8" cstate="screen">
            <a:lum/>
          </a:blip>
          <a:srcRect/>
          <a:stretch>
            <a:fillRect/>
          </a:stretch>
        </p:blipFill>
        <p:spPr>
          <a:xfrm flipH="1">
            <a:off x="8833036" y="1972812"/>
            <a:ext cx="3024259" cy="348306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A8C2D1A-191A-EAC4-A248-8596A316C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23665"/>
              </p:ext>
            </p:extLst>
          </p:nvPr>
        </p:nvGraphicFramePr>
        <p:xfrm>
          <a:off x="604729" y="1438887"/>
          <a:ext cx="8802742" cy="4550909"/>
        </p:xfrm>
        <a:graphic>
          <a:graphicData uri="http://schemas.openxmlformats.org/drawingml/2006/table">
            <a:tbl>
              <a:tblPr/>
              <a:tblGrid>
                <a:gridCol w="1456546">
                  <a:extLst>
                    <a:ext uri="{9D8B030D-6E8A-4147-A177-3AD203B41FA5}">
                      <a16:colId xmlns:a16="http://schemas.microsoft.com/office/drawing/2014/main" val="1077085888"/>
                    </a:ext>
                  </a:extLst>
                </a:gridCol>
                <a:gridCol w="7346196">
                  <a:extLst>
                    <a:ext uri="{9D8B030D-6E8A-4147-A177-3AD203B41FA5}">
                      <a16:colId xmlns:a16="http://schemas.microsoft.com/office/drawing/2014/main" val="1385743385"/>
                    </a:ext>
                  </a:extLst>
                </a:gridCol>
              </a:tblGrid>
              <a:tr h="4776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成员姓名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  <a:cs typeface="+mn-cs"/>
                        </a:rPr>
                        <a:t>具体分工</a:t>
                      </a:r>
                    </a:p>
                  </a:txBody>
                  <a:tcPr anchor="ctr">
                    <a:lnL w="12700" cmpd="sng">
                      <a:solidFill>
                        <a:srgbClr val="0F5E70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14993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陈智鑫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项目管理，前后端交互，个人资料模块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47121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吴恩民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后端接口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143247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刁冉基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数据打标，模型训练，博客撰写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63243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肖宇龙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音乐模块、心理测试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153741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周婧洋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软件测试、主界面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65798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潘苏婕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软件测试、放松界面、历史记录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12863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林堂钦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ai</a:t>
                      </a:r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聊天界面，心理测试界面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87634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董    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社区模块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81599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陈若琳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冲刺博客，答辩</a:t>
                      </a:r>
                      <a:r>
                        <a:rPr lang="en-US" altLang="zh-CN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ppt</a:t>
                      </a:r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制作，页面美化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539081"/>
                  </a:ext>
                </a:extLst>
              </a:tr>
              <a:tr h="40732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郑泽杭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mpd="sng">
                      <a:solidFill>
                        <a:srgbClr val="0F5E7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数据打标，模型训练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mpd="sng">
                      <a:solidFill>
                        <a:srgbClr val="0F5E7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613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9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06824" y="1432918"/>
            <a:ext cx="297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0F5E70"/>
                </a:solidFill>
                <a:effectLst/>
              </a:rPr>
              <a:t>02</a:t>
            </a:r>
            <a:endParaRPr lang="zh-CN" altLang="en-US" sz="6000" dirty="0">
              <a:solidFill>
                <a:srgbClr val="0F5E70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56920" y="2361437"/>
            <a:ext cx="6278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zh-CN" altLang="en-US" sz="7200" spc="-1000" dirty="0">
                <a:solidFill>
                  <a:srgbClr val="0F5E70"/>
                </a:solidFill>
                <a:effectLst/>
              </a:rPr>
              <a:t>任务完成情况</a:t>
            </a:r>
          </a:p>
        </p:txBody>
      </p: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sp>
        <p:nvSpPr>
          <p:cNvPr id="22" name="文本框 2"/>
          <p:cNvSpPr txBox="1"/>
          <p:nvPr>
            <p:custDataLst>
              <p:tags r:id="rId1"/>
            </p:custDataLst>
          </p:nvPr>
        </p:nvSpPr>
        <p:spPr>
          <a:xfrm>
            <a:off x="4223338" y="3726746"/>
            <a:ext cx="3745325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dist">
              <a:lnSpc>
                <a:spcPct val="100000"/>
              </a:lnSpc>
              <a:defRPr/>
            </a:pPr>
            <a:r>
              <a:rPr lang="en-US" altLang="zh-CN" sz="16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The task completion</a:t>
            </a:r>
          </a:p>
        </p:txBody>
      </p:sp>
    </p:spTree>
    <p:extLst>
      <p:ext uri="{BB962C8B-B14F-4D97-AF65-F5344CB8AC3E}">
        <p14:creationId xmlns:p14="http://schemas.microsoft.com/office/powerpoint/2010/main" val="40712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0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3180726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功能任务完成情况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016178" y="5462999"/>
            <a:ext cx="8169636" cy="1581000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488696-2F7D-C6FE-120F-DBA1C77E0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678058"/>
              </p:ext>
            </p:extLst>
          </p:nvPr>
        </p:nvGraphicFramePr>
        <p:xfrm>
          <a:off x="1099367" y="1302535"/>
          <a:ext cx="9932700" cy="4356000"/>
        </p:xfrm>
        <a:graphic>
          <a:graphicData uri="http://schemas.openxmlformats.org/drawingml/2006/table">
            <a:tbl>
              <a:tblPr/>
              <a:tblGrid>
                <a:gridCol w="4954300">
                  <a:extLst>
                    <a:ext uri="{9D8B030D-6E8A-4147-A177-3AD203B41FA5}">
                      <a16:colId xmlns:a16="http://schemas.microsoft.com/office/drawing/2014/main" val="1077085888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138574338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要完善</a:t>
                      </a:r>
                      <a:r>
                        <a:rPr lang="en-US" altLang="zh-CN" sz="18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新增的功能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12700" cmpd="sng">
                      <a:solidFill>
                        <a:srgbClr val="0F5E70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149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美化所有界面</a:t>
                      </a:r>
                      <a:r>
                        <a:rPr lang="en-US" altLang="zh-CN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UI</a:t>
                      </a:r>
                      <a:endParaRPr lang="zh-CN" altLang="en-US" sz="1600" b="0" dirty="0">
                        <a:solidFill>
                          <a:srgbClr val="0F5E70"/>
                        </a:solidFill>
                        <a:latin typeface="思源宋体 CN Heavy" panose="02010600030101010101" charset="-122"/>
                        <a:ea typeface="思源宋体 CN Heavy" panose="02010600030101010101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4712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继续完善社区聊天，如点赞评论功能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部分完成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1432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实现发布帖子和搜索帖子的功能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6324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完成情绪日历获取每天的情绪记录功能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1537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优化情感分类算法</a:t>
                      </a:r>
                      <a:r>
                        <a:rPr lang="en-US" altLang="zh-CN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-</a:t>
                      </a:r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七分类算法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未部署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5657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心理测试题库和界面完善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21286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解决真机调试部分图片不显示问题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8763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登录状态的维护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8159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加入第三方登录功能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未完成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53908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进一步进行测试，寻找潜在的问题并进行修复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066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71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0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3180726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改进计划完成情况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016178" y="4995512"/>
            <a:ext cx="8169636" cy="2048487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A488696-2F7D-C6FE-120F-DBA1C77E0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05026"/>
              </p:ext>
            </p:extLst>
          </p:nvPr>
        </p:nvGraphicFramePr>
        <p:xfrm>
          <a:off x="1099367" y="1588626"/>
          <a:ext cx="9932700" cy="3435669"/>
        </p:xfrm>
        <a:graphic>
          <a:graphicData uri="http://schemas.openxmlformats.org/drawingml/2006/table">
            <a:tbl>
              <a:tblPr/>
              <a:tblGrid>
                <a:gridCol w="5476245">
                  <a:extLst>
                    <a:ext uri="{9D8B030D-6E8A-4147-A177-3AD203B41FA5}">
                      <a16:colId xmlns:a16="http://schemas.microsoft.com/office/drawing/2014/main" val="1077085888"/>
                    </a:ext>
                  </a:extLst>
                </a:gridCol>
                <a:gridCol w="4456455">
                  <a:extLst>
                    <a:ext uri="{9D8B030D-6E8A-4147-A177-3AD203B41FA5}">
                      <a16:colId xmlns:a16="http://schemas.microsoft.com/office/drawing/2014/main" val="138574338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要完善</a:t>
                      </a:r>
                      <a:r>
                        <a:rPr lang="en-US" altLang="zh-CN" sz="24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/</a:t>
                      </a:r>
                      <a:r>
                        <a:rPr lang="zh-CN" altLang="en-US" sz="2400" b="1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新增的功能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  <a:cs typeface="+mn-cs"/>
                        </a:rPr>
                        <a:t>完成情况</a:t>
                      </a:r>
                    </a:p>
                  </a:txBody>
                  <a:tcPr anchor="ctr">
                    <a:lnL w="12700" cmpd="sng">
                      <a:solidFill>
                        <a:srgbClr val="0F5E70"/>
                      </a:solidFill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01499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尽量让前后端程序员理解每一个功能点</a:t>
                      </a:r>
                      <a:r>
                        <a:rPr lang="en-US" altLang="zh-CN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减少后期修改频率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4712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做好测试进度的安排，</a:t>
                      </a:r>
                      <a:endParaRPr lang="en-US" altLang="zh-CN" sz="2000" b="0" dirty="0">
                        <a:solidFill>
                          <a:srgbClr val="0F5E70"/>
                        </a:solidFill>
                        <a:latin typeface="思源宋体 CN Heavy" panose="02010600030101010101" charset="-122"/>
                        <a:ea typeface="思源宋体 CN Heavy" panose="02010600030101010101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解决明显的</a:t>
                      </a:r>
                      <a:r>
                        <a:rPr lang="en-US" altLang="zh-CN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bug</a:t>
                      </a:r>
                      <a:endParaRPr lang="zh-CN" altLang="en-US" sz="2000" b="0" dirty="0">
                        <a:solidFill>
                          <a:srgbClr val="0F5E70"/>
                        </a:solidFill>
                        <a:latin typeface="思源宋体 CN Heavy" panose="02010600030101010101" charset="-122"/>
                        <a:ea typeface="思源宋体 CN Heavy" panose="02010600030101010101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14324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在开发过程中将项目由运行到浏览器改为运行到手机模拟器</a:t>
                      </a:r>
                      <a:r>
                        <a:rPr lang="en-US" altLang="zh-CN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,</a:t>
                      </a:r>
                      <a:r>
                        <a:rPr lang="zh-CN" altLang="en-US" sz="2000" b="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尽早发现问题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F5E70"/>
                          </a:solidFill>
                          <a:latin typeface="思源宋体 CN Heavy" panose="02010600030101010101" charset="-122"/>
                          <a:ea typeface="思源宋体 CN Heavy" panose="02010600030101010101" charset="-122"/>
                        </a:rPr>
                        <a:t>完成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F5E70"/>
                      </a:solidFill>
                      <a:prstDash val="solid"/>
                    </a:lnT>
                    <a:lnB w="12700" cap="flat" cmpd="sng" algn="ctr">
                      <a:solidFill>
                        <a:srgbClr val="0F5E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06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" y="-1"/>
            <a:ext cx="12192000" cy="6184900"/>
          </a:xfrm>
          <a:prstGeom prst="rect">
            <a:avLst/>
          </a:prstGeom>
          <a:gradFill>
            <a:gsLst>
              <a:gs pos="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529" y="3886200"/>
            <a:ext cx="12193057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225" y="412691"/>
            <a:ext cx="8395369" cy="31356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06824" y="1432918"/>
            <a:ext cx="297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en-US" altLang="zh-CN" sz="6000" dirty="0">
                <a:solidFill>
                  <a:srgbClr val="0F5E70"/>
                </a:solidFill>
                <a:effectLst/>
              </a:rPr>
              <a:t>03</a:t>
            </a:r>
            <a:endParaRPr lang="zh-CN" altLang="en-US" sz="6000" dirty="0">
              <a:solidFill>
                <a:srgbClr val="0F5E70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47894" y="2361437"/>
            <a:ext cx="7296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600" b="0" i="0" u="none" strike="noStrike" cap="none" spc="0" normalizeH="0" baseline="0">
                <a:ln>
                  <a:noFill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blurRad="50800" dist="76200" dir="2700000" algn="tl" rotWithShape="0">
                    <a:srgbClr val="FE391F">
                      <a:lumMod val="50000"/>
                      <a:alpha val="63000"/>
                    </a:srgbClr>
                  </a:outerShdw>
                </a:effectLst>
                <a:uLnTx/>
                <a:uFillTx/>
                <a:latin typeface="演示秋鸿楷" panose="00000500000000000000" pitchFamily="2" charset="-122"/>
                <a:ea typeface="演示秋鸿楷" panose="00000500000000000000" pitchFamily="2" charset="-122"/>
              </a:defRPr>
            </a:lvl1pPr>
          </a:lstStyle>
          <a:p>
            <a:pPr algn="ctr"/>
            <a:r>
              <a:rPr lang="zh-CN" altLang="en-US" sz="7200" spc="-1000" dirty="0">
                <a:solidFill>
                  <a:srgbClr val="0F5E70"/>
                </a:solidFill>
                <a:effectLst/>
              </a:rPr>
              <a:t>项目成果展示</a:t>
            </a:r>
          </a:p>
        </p:txBody>
      </p:sp>
      <p:pic>
        <p:nvPicPr>
          <p:cNvPr id="23" name="图片 22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6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839644" y="1185333"/>
            <a:ext cx="1998694" cy="1041942"/>
          </a:xfrm>
          <a:prstGeom prst="rect">
            <a:avLst/>
          </a:prstGeom>
        </p:spPr>
      </p:pic>
      <p:sp>
        <p:nvSpPr>
          <p:cNvPr id="22" name="文本框 2"/>
          <p:cNvSpPr txBox="1"/>
          <p:nvPr>
            <p:custDataLst>
              <p:tags r:id="rId1"/>
            </p:custDataLst>
          </p:nvPr>
        </p:nvSpPr>
        <p:spPr>
          <a:xfrm>
            <a:off x="3632417" y="3726746"/>
            <a:ext cx="4927166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 algn="dist">
              <a:lnSpc>
                <a:spcPct val="100000"/>
              </a:lnSpc>
              <a:defRPr/>
            </a:pPr>
            <a:r>
              <a:rPr lang="en-US" altLang="zh-CN" sz="16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Project results display</a:t>
            </a:r>
          </a:p>
        </p:txBody>
      </p:sp>
    </p:spTree>
    <p:extLst>
      <p:ext uri="{BB962C8B-B14F-4D97-AF65-F5344CB8AC3E}">
        <p14:creationId xmlns:p14="http://schemas.microsoft.com/office/powerpoint/2010/main" val="14621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" y="-2"/>
            <a:ext cx="12192000" cy="6858001"/>
          </a:xfrm>
          <a:prstGeom prst="rect">
            <a:avLst/>
          </a:prstGeom>
          <a:gradFill>
            <a:gsLst>
              <a:gs pos="15000">
                <a:srgbClr val="AED7D9">
                  <a:alpha val="50000"/>
                </a:srgbClr>
              </a:gs>
              <a:gs pos="100000">
                <a:srgbClr val="AED7D9">
                  <a:alpha val="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 flipH="1">
            <a:off x="5900286" y="4297742"/>
            <a:ext cx="6291714" cy="2349954"/>
          </a:xfrm>
          <a:prstGeom prst="rect">
            <a:avLst/>
          </a:prstGeom>
        </p:spPr>
      </p:pic>
      <p:pic>
        <p:nvPicPr>
          <p:cNvPr id="19" name="图片 18" descr="摄图网_400207577_大雁（非企业商用）"/>
          <p:cNvPicPr>
            <a:picLocks noGrp="1" noChangeAspect="1"/>
          </p:cNvPicPr>
          <p:nvPr isPhoto="1"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0051400" y="405112"/>
            <a:ext cx="1556668" cy="811509"/>
          </a:xfrm>
          <a:prstGeom prst="rect">
            <a:avLst/>
          </a:prstGeom>
        </p:spPr>
      </p:pic>
      <p:sp>
        <p:nvSpPr>
          <p:cNvPr id="21" name="文本框 2"/>
          <p:cNvSpPr txBox="1"/>
          <p:nvPr>
            <p:custDataLst>
              <p:tags r:id="rId1"/>
            </p:custDataLst>
          </p:nvPr>
        </p:nvSpPr>
        <p:spPr>
          <a:xfrm>
            <a:off x="746381" y="642035"/>
            <a:ext cx="446105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功能展示</a:t>
            </a:r>
            <a:r>
              <a:rPr lang="en-US" altLang="zh-CN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-</a:t>
            </a:r>
            <a:r>
              <a:rPr lang="zh-CN" altLang="en-US" sz="2800" b="0" dirty="0">
                <a:solidFill>
                  <a:srgbClr val="0F5E70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登录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650360-D434-C302-96ED-3D1D8691D4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57" y="1414599"/>
            <a:ext cx="2127938" cy="46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3314A6-2F5D-6883-EC5D-2D7372975F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17" y="1414599"/>
            <a:ext cx="2127938" cy="46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42865C8-55E9-F042-3600-CFC2C655F6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77" y="1414599"/>
            <a:ext cx="2127938" cy="4680000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9570292-936D-25A5-46DE-C3D03A5F02B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999695" y="3754599"/>
            <a:ext cx="836622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7630FF3-0D6D-3BD4-8F7A-AD42B0895731}"/>
              </a:ext>
            </a:extLst>
          </p:cNvPr>
          <p:cNvCxnSpPr/>
          <p:nvPr/>
        </p:nvCxnSpPr>
        <p:spPr>
          <a:xfrm>
            <a:off x="6964255" y="3754599"/>
            <a:ext cx="836622" cy="0"/>
          </a:xfrm>
          <a:prstGeom prst="straightConnector1">
            <a:avLst/>
          </a:prstGeom>
          <a:ln w="38100">
            <a:solidFill>
              <a:srgbClr val="0F5E7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9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43cfb8-55e6-4eb0-89ab-9514ba6cf23d"/>
  <p:tag name="COMMONDATA" val="eyJoZGlkIjoiMWI3NzU0YmMwY2RkMTI0MjUyNzEyZDk5MjllZWUzNT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767</Words>
  <Application>Microsoft Office PowerPoint</Application>
  <PresentationFormat>宽屏</PresentationFormat>
  <Paragraphs>149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思源宋体 CN Heavy</vt:lpstr>
      <vt:lpstr>思源黑体 CN Regular</vt:lpstr>
      <vt:lpstr>微软雅黑</vt:lpstr>
      <vt:lpstr>演示秋鸿楷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骆可可</dc:creator>
  <cp:lastModifiedBy>若琳 陈</cp:lastModifiedBy>
  <cp:revision>89</cp:revision>
  <dcterms:created xsi:type="dcterms:W3CDTF">2022-09-03T09:04:00Z</dcterms:created>
  <dcterms:modified xsi:type="dcterms:W3CDTF">2023-12-01T16:17:05Z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288205DFFE5E4989B31B22C72213BD4D_11</vt:lpwstr>
  </property>
  <property fmtid="{D5CDD505-2E9C-101B-9397-08002B2CF9AE}" pid="3" name="KSOProductBuildVer">
    <vt:lpwstr>2052-12.1.0.15712</vt:lpwstr>
  </property>
</Properties>
</file>